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3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8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7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9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08D7-4C4B-475E-803F-D1CD6E1105D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F452-D6E8-4471-9620-AE358119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467600" cy="1371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/>
            </a:r>
            <a:b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</a:b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Writing is as Easy as </a:t>
            </a:r>
            <a:r>
              <a:rPr lang="en-US" altLang="en-US" u="sng" dirty="0" smtClean="0">
                <a:solidFill>
                  <a:srgbClr val="00B050"/>
                </a:solidFill>
                <a:latin typeface="Bernard MT Condensed" pitchFamily="18" charset="0"/>
              </a:rPr>
              <a:t>1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7030A0"/>
                </a:solidFill>
                <a:latin typeface="Bernard MT Condensed" pitchFamily="18" charset="0"/>
              </a:rPr>
              <a:t>2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0000FF"/>
                </a:solidFill>
                <a:latin typeface="Bernard MT Condensed" pitchFamily="18" charset="0"/>
              </a:rPr>
              <a:t>3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! </a:t>
            </a:r>
            <a:endParaRPr lang="en-US" altLang="en-US" u="sng" dirty="0" smtClean="0">
              <a:solidFill>
                <a:schemeClr val="tx2">
                  <a:satMod val="13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572000"/>
          </a:xfrm>
        </p:spPr>
        <p:txBody>
          <a:bodyPr/>
          <a:lstStyle/>
          <a:p>
            <a:pPr marL="365125" indent="-282575" eaLnBrk="1" hangingPunct="1">
              <a:buFont typeface="Wingdings 2" panose="05020102010507070707" pitchFamily="18" charset="2"/>
              <a:buChar char=""/>
            </a:pPr>
            <a:r>
              <a:rPr lang="en-US" altLang="en-US" smtClean="0">
                <a:latin typeface="Arial Narrow" panose="020B0606020202030204" pitchFamily="34" charset="0"/>
              </a:rPr>
              <a:t>CHOOSE A TOPIC, THEN </a:t>
            </a:r>
            <a:r>
              <a:rPr lang="en-US" altLang="en-US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ADD 3 DETAILS</a:t>
            </a:r>
          </a:p>
          <a:p>
            <a:pPr marL="639763" lvl="1" indent="-236538" eaLnBrk="1" hangingPunct="1">
              <a:buFont typeface="Verdana" panose="020B0604030504040204" pitchFamily="34" charset="0"/>
              <a:buChar char="◦"/>
            </a:pPr>
            <a:r>
              <a:rPr lang="en-US" altLang="en-US" smtClean="0">
                <a:solidFill>
                  <a:srgbClr val="FF0000"/>
                </a:solidFill>
                <a:latin typeface="Arial Narrow" panose="020B0606020202030204" pitchFamily="34" charset="0"/>
              </a:rPr>
              <a:t>Example</a:t>
            </a:r>
            <a:r>
              <a:rPr lang="en-US" altLang="en-US" smtClean="0">
                <a:latin typeface="Arial Narrow" panose="020B0606020202030204" pitchFamily="34" charset="0"/>
              </a:rPr>
              <a:t>:  </a:t>
            </a:r>
          </a:p>
          <a:p>
            <a:pPr marL="639763" lvl="1" indent="-236538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Arial Narrow" panose="020B0606020202030204" pitchFamily="34" charset="0"/>
              </a:rPr>
              <a:t>	</a:t>
            </a:r>
            <a:r>
              <a:rPr lang="en-US" altLang="en-US" sz="2400" smtClean="0">
                <a:solidFill>
                  <a:srgbClr val="009900"/>
                </a:solidFill>
                <a:latin typeface="Calibri" panose="020F0502020204030204" pitchFamily="34" charset="0"/>
              </a:rPr>
              <a:t>1  After school I enjoy eating three favorite snacks.  </a:t>
            </a:r>
            <a:r>
              <a:rPr lang="en-US" altLang="en-US" sz="2400" i="1" smtClean="0">
                <a:solidFill>
                  <a:srgbClr val="009900"/>
                </a:solidFill>
                <a:latin typeface="Calibri" panose="020F0502020204030204" pitchFamily="34" charset="0"/>
              </a:rPr>
              <a:t>(topic sentence)</a:t>
            </a:r>
          </a:p>
          <a:p>
            <a:pPr marL="639763" lvl="1" indent="-236538" eaLnBrk="1" hangingPunct="1">
              <a:buFont typeface="Wingdings" panose="05000000000000000000" pitchFamily="2" charset="2"/>
              <a:buNone/>
            </a:pPr>
            <a:r>
              <a:rPr lang="en-US" altLang="en-US" sz="2400" i="1" smtClean="0">
                <a:solidFill>
                  <a:srgbClr val="FFFF66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 smtClean="0">
                <a:solidFill>
                  <a:srgbClr val="7030A0"/>
                </a:solidFill>
                <a:latin typeface="Calibri" panose="020F0502020204030204" pitchFamily="34" charset="0"/>
              </a:rPr>
              <a:t>2  I start with delicious fresh popped popcorn.                 </a:t>
            </a:r>
            <a:r>
              <a:rPr lang="en-US" altLang="en-US" sz="2400" i="1" smtClean="0">
                <a:solidFill>
                  <a:srgbClr val="7030A0"/>
                </a:solidFill>
                <a:latin typeface="Calibri" panose="020F0502020204030204" pitchFamily="34" charset="0"/>
              </a:rPr>
              <a:t>(detail sentence)</a:t>
            </a:r>
          </a:p>
          <a:p>
            <a:pPr marL="639763" lvl="1" indent="-236538"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7030A0"/>
                </a:solidFill>
                <a:latin typeface="Calibri" panose="020F0502020204030204" pitchFamily="34" charset="0"/>
              </a:rPr>
              <a:t>	2  Next, I bite into a juicy, crisp Braeburn apple.                </a:t>
            </a:r>
            <a:r>
              <a:rPr lang="en-US" altLang="en-US" sz="2400" i="1" smtClean="0">
                <a:solidFill>
                  <a:srgbClr val="7030A0"/>
                </a:solidFill>
                <a:latin typeface="Calibri" panose="020F0502020204030204" pitchFamily="34" charset="0"/>
              </a:rPr>
              <a:t>(detail sentence) </a:t>
            </a:r>
            <a:endParaRPr lang="en-US" altLang="en-US" sz="240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639763" lvl="1" indent="-236538" eaLnBrk="1" hangingPunct="1"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7030A0"/>
                </a:solidFill>
                <a:latin typeface="Calibri" panose="020F0502020204030204" pitchFamily="34" charset="0"/>
              </a:rPr>
              <a:t>	2  Icing filled Oreo cookies provide the final taste treat of my after school snacks.                                                                                      </a:t>
            </a:r>
            <a:r>
              <a:rPr lang="en-US" altLang="en-US" sz="2400" i="1" smtClean="0">
                <a:solidFill>
                  <a:srgbClr val="7030A0"/>
                </a:solidFill>
                <a:latin typeface="Calibri" panose="020F0502020204030204" pitchFamily="34" charset="0"/>
              </a:rPr>
              <a:t>(detail sentence)</a:t>
            </a:r>
          </a:p>
        </p:txBody>
      </p:sp>
    </p:spTree>
    <p:extLst>
      <p:ext uri="{BB962C8B-B14F-4D97-AF65-F5344CB8AC3E}">
        <p14:creationId xmlns:p14="http://schemas.microsoft.com/office/powerpoint/2010/main" val="33879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81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u="sng" dirty="0" smtClean="0">
                <a:solidFill>
                  <a:schemeClr val="tx2">
                    <a:satMod val="130000"/>
                  </a:schemeClr>
                </a:solidFill>
                <a:latin typeface="Snap ITC" pitchFamily="82" charset="0"/>
              </a:rPr>
              <a:t>Lab Abstracts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447800"/>
            <a:ext cx="7620000" cy="5410200"/>
          </a:xfrm>
        </p:spPr>
        <p:txBody>
          <a:bodyPr rtlCol="0"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These are the REQUIRED parts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200" dirty="0" smtClean="0">
                <a:solidFill>
                  <a:srgbClr val="0000FF"/>
                </a:solidFill>
                <a:latin typeface="Tahoma" pitchFamily="34" charset="0"/>
              </a:rPr>
              <a:t>Title Page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Title of lab &amp; picture (related to lab)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Name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Date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Period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200" dirty="0" smtClean="0">
                <a:solidFill>
                  <a:srgbClr val="00B050"/>
                </a:solidFill>
                <a:latin typeface="Tahoma" pitchFamily="34" charset="0"/>
              </a:rPr>
              <a:t>Data &amp; Observations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Pictures &amp; Data (qualitative &amp;/or quantitative)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Summary of observations (words, captions, identifications with arrows, data tables, graphs)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200" dirty="0" smtClean="0">
                <a:solidFill>
                  <a:srgbClr val="CC3399"/>
                </a:solidFill>
                <a:latin typeface="Tahoma" pitchFamily="34" charset="0"/>
              </a:rPr>
              <a:t>Conclusions &amp; Applications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What's really (scientifically) going on here?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Use your anatomical language as discussed in lecture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How can the information gained from lab be applied or useful (in this class and/or in the real world)?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6643" y="2209800"/>
            <a:ext cx="3947357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341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81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Snap ITC" pitchFamily="82" charset="0"/>
              </a:rPr>
              <a:t>Lab Abstracts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219200"/>
            <a:ext cx="7848600" cy="5486400"/>
          </a:xfrm>
        </p:spPr>
        <p:txBody>
          <a:bodyPr/>
          <a:lstStyle/>
          <a:p>
            <a:pPr marL="365125" indent="-282575" eaLnBrk="1" hangingPunct="1">
              <a:buFont typeface="Wingdings 2" panose="05020102010507070707" pitchFamily="18" charset="2"/>
              <a:buChar char=""/>
            </a:pPr>
            <a:r>
              <a:rPr lang="en-US" altLang="en-US" sz="2400" b="1" smtClean="0">
                <a:solidFill>
                  <a:srgbClr val="FF0000"/>
                </a:solidFill>
              </a:rPr>
              <a:t>You are REQUIRED to write 2 Lab Abstracts for the year…</a:t>
            </a:r>
          </a:p>
          <a:p>
            <a:pPr marL="639763" lvl="1" indent="-236538" eaLnBrk="1" hangingPunct="1">
              <a:buFont typeface="Verdana" panose="020B0604030504040204" pitchFamily="34" charset="0"/>
              <a:buChar char="◦"/>
            </a:pPr>
            <a:r>
              <a:rPr lang="en-US" altLang="en-US" smtClean="0">
                <a:latin typeface="Tahoma" panose="020B0604030504040204" pitchFamily="34" charset="0"/>
              </a:rPr>
              <a:t>1 – Investigational Lab; 1 – Dissection Lab</a:t>
            </a:r>
          </a:p>
          <a:p>
            <a:pPr marL="885825" lvl="2" eaLnBrk="1" hangingPunct="1">
              <a:buFont typeface="Wingdings 2" panose="05020102010507070707" pitchFamily="18" charset="2"/>
              <a:buChar char=""/>
            </a:pPr>
            <a:r>
              <a:rPr lang="en-US" altLang="en-US" smtClean="0">
                <a:latin typeface="Tahoma" panose="020B0604030504040204" pitchFamily="34" charset="0"/>
              </a:rPr>
              <a:t>Please turn to your Classroom Policies for a </a:t>
            </a:r>
            <a:r>
              <a:rPr lang="en-US" altLang="en-US" smtClean="0">
                <a:solidFill>
                  <a:srgbClr val="0000FF"/>
                </a:solidFill>
                <a:latin typeface="Tahoma" panose="020B0604030504040204" pitchFamily="34" charset="0"/>
              </a:rPr>
              <a:t>listing of all the labs </a:t>
            </a:r>
            <a:r>
              <a:rPr lang="en-US" altLang="en-US" smtClean="0">
                <a:latin typeface="Tahoma" panose="020B0604030504040204" pitchFamily="34" charset="0"/>
              </a:rPr>
              <a:t>we do for each Organ System.</a:t>
            </a:r>
          </a:p>
          <a:p>
            <a:pPr marL="885825" lvl="2" eaLnBrk="1" hangingPunct="1">
              <a:buFont typeface="Wingdings 2" panose="05020102010507070707" pitchFamily="18" charset="2"/>
              <a:buChar char=""/>
            </a:pPr>
            <a:r>
              <a:rPr lang="en-US" altLang="en-US" smtClean="0">
                <a:latin typeface="Tahoma" panose="020B0604030504040204" pitchFamily="34" charset="0"/>
              </a:rPr>
              <a:t>Please </a:t>
            </a:r>
            <a:r>
              <a:rPr lang="en-US" altLang="en-US" b="1" smtClean="0">
                <a:solidFill>
                  <a:srgbClr val="CC3399"/>
                </a:solidFill>
                <a:latin typeface="Tahoma" panose="020B0604030504040204" pitchFamily="34" charset="0"/>
              </a:rPr>
              <a:t>MARK</a:t>
            </a:r>
            <a:r>
              <a:rPr lang="en-US" altLang="en-US" smtClean="0">
                <a:latin typeface="Tahoma" panose="020B0604030504040204" pitchFamily="34" charset="0"/>
              </a:rPr>
              <a:t> the labs you choose on the </a:t>
            </a:r>
            <a:r>
              <a:rPr lang="en-US" altLang="en-US" b="1" u="sng" smtClean="0">
                <a:solidFill>
                  <a:srgbClr val="FF0000"/>
                </a:solidFill>
                <a:latin typeface="Tahoma" panose="020B0604030504040204" pitchFamily="34" charset="0"/>
              </a:rPr>
              <a:t>Index Card</a:t>
            </a:r>
            <a:r>
              <a:rPr lang="en-US" altLang="en-US" b="1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mtClean="0">
                <a:latin typeface="Tahoma" panose="020B0604030504040204" pitchFamily="34" charset="0"/>
              </a:rPr>
              <a:t>at your seat </a:t>
            </a:r>
            <a:r>
              <a:rPr lang="en-US" altLang="en-US" i="1" smtClean="0">
                <a:latin typeface="Tahoma" panose="020B0604030504040204" pitchFamily="34" charset="0"/>
              </a:rPr>
              <a:t>(next to your name) </a:t>
            </a:r>
            <a:r>
              <a:rPr lang="en-US" altLang="en-US" smtClean="0">
                <a:latin typeface="Tahoma" panose="020B0604030504040204" pitchFamily="34" charset="0"/>
              </a:rPr>
              <a:t>with the </a:t>
            </a:r>
            <a:r>
              <a:rPr lang="en-US" altLang="en-US" b="1" smtClean="0">
                <a:solidFill>
                  <a:srgbClr val="CC3399"/>
                </a:solidFill>
                <a:latin typeface="Tahoma" panose="020B0604030504040204" pitchFamily="34" charset="0"/>
              </a:rPr>
              <a:t>identifying numbers</a:t>
            </a:r>
            <a:r>
              <a:rPr lang="en-US" altLang="en-US" smtClean="0">
                <a:latin typeface="Tahoma" panose="020B0604030504040204" pitchFamily="34" charset="0"/>
              </a:rPr>
              <a:t> &amp; on your </a:t>
            </a:r>
            <a:r>
              <a:rPr lang="en-US" altLang="en-US" b="1" u="sng" smtClean="0">
                <a:solidFill>
                  <a:srgbClr val="FF0000"/>
                </a:solidFill>
                <a:latin typeface="Tahoma" panose="020B0604030504040204" pitchFamily="34" charset="0"/>
              </a:rPr>
              <a:t>Classroom Policies</a:t>
            </a:r>
            <a:r>
              <a:rPr lang="en-US" altLang="en-US" smtClean="0">
                <a:latin typeface="Tahoma" panose="020B0604030504040204" pitchFamily="34" charset="0"/>
              </a:rPr>
              <a:t>!!!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b="1" u="sng" smtClean="0">
                <a:solidFill>
                  <a:srgbClr val="7030A0"/>
                </a:solidFill>
                <a:latin typeface="Tahoma" panose="020B0604030504040204" pitchFamily="34" charset="0"/>
              </a:rPr>
              <a:t>Investigational</a:t>
            </a:r>
            <a:r>
              <a:rPr lang="en-US" altLang="en-US" smtClean="0">
                <a:solidFill>
                  <a:srgbClr val="0000FF"/>
                </a:solidFill>
                <a:latin typeface="Tahoma" panose="020B0604030504040204" pitchFamily="34" charset="0"/>
              </a:rPr>
              <a:t> 		</a:t>
            </a:r>
            <a:r>
              <a:rPr lang="en-US" altLang="en-US" b="1" u="sng" smtClean="0">
                <a:solidFill>
                  <a:srgbClr val="009900"/>
                </a:solidFill>
                <a:latin typeface="Tahoma" panose="020B0604030504040204" pitchFamily="34" charset="0"/>
              </a:rPr>
              <a:t>Dissection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Ghost Lab – 1I		Brain &amp; Spinal Cord Dissection – 1D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UV Bead Lab – 2I		Eye Dissection – 2D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Rubber Bones Lab – 3I	Heart Dissection – 3D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Forensics Bones Lab – 4I	Kidney Dissection – 4D?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Reflex Lab – 5I		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Mystery Blood Stain Lab – 6I</a:t>
            </a:r>
          </a:p>
          <a:p>
            <a:pPr marL="885825" lvl="2"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latin typeface="Tahoma" panose="020B0604030504040204" pitchFamily="34" charset="0"/>
              </a:rPr>
              <a:t>Cardio Fitness Lab – 7I</a:t>
            </a:r>
          </a:p>
        </p:txBody>
      </p:sp>
    </p:spTree>
    <p:extLst>
      <p:ext uri="{BB962C8B-B14F-4D97-AF65-F5344CB8AC3E}">
        <p14:creationId xmlns:p14="http://schemas.microsoft.com/office/powerpoint/2010/main" val="93749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781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Snap ITC" pitchFamily="82" charset="0"/>
              </a:rPr>
              <a:t>Lab Abstracts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219200"/>
            <a:ext cx="7772400" cy="5410200"/>
          </a:xfrm>
        </p:spPr>
        <p:txBody>
          <a:bodyPr rtlCol="0"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400" b="1" dirty="0" smtClean="0">
                <a:solidFill>
                  <a:srgbClr val="FF0000"/>
                </a:solidFill>
              </a:rPr>
              <a:t>You are REQUIRED to write 2 Lab Abstracts for the year…</a:t>
            </a:r>
            <a:endParaRPr lang="en-US" alt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We will do a </a:t>
            </a:r>
            <a:r>
              <a:rPr lang="en-US" altLang="en-US" sz="1900" dirty="0" smtClean="0">
                <a:solidFill>
                  <a:srgbClr val="CC3399"/>
                </a:solidFill>
                <a:latin typeface="Tahoma" pitchFamily="34" charset="0"/>
              </a:rPr>
              <a:t>lottery-style assignment 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for which </a:t>
            </a:r>
            <a:r>
              <a:rPr lang="en-US" altLang="en-US" sz="1900" dirty="0" smtClean="0">
                <a:solidFill>
                  <a:srgbClr val="CC3399"/>
                </a:solidFill>
                <a:latin typeface="Tahoma" pitchFamily="34" charset="0"/>
              </a:rPr>
              <a:t>2 labs 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you will be writing up as Lab Abstracts </a:t>
            </a:r>
            <a:r>
              <a:rPr lang="en-US" altLang="en-US" sz="1900" b="1" i="1" dirty="0" smtClean="0">
                <a:solidFill>
                  <a:srgbClr val="FF0000"/>
                </a:solidFill>
                <a:latin typeface="Tahoma" pitchFamily="34" charset="0"/>
              </a:rPr>
              <a:t>(worth 100 pts)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.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Each lab has been given a number.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dirty="0" smtClean="0">
                <a:solidFill>
                  <a:srgbClr val="009900"/>
                </a:solidFill>
                <a:latin typeface="Tahoma" pitchFamily="34" charset="0"/>
              </a:rPr>
              <a:t>Choose 1 number from each cup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to determine which labs you will write up.  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Make sure you </a:t>
            </a:r>
            <a:r>
              <a:rPr lang="en-US" altLang="en-US" b="1" dirty="0" smtClean="0">
                <a:solidFill>
                  <a:srgbClr val="009900"/>
                </a:solidFill>
                <a:latin typeface="Tahoma" pitchFamily="34" charset="0"/>
              </a:rPr>
              <a:t>WRITE DOWN or CIRCLE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on your Classroom Policies which labs you  are </a:t>
            </a:r>
            <a:r>
              <a:rPr lang="en-US" altLang="en-US" dirty="0" smtClean="0">
                <a:solidFill>
                  <a:srgbClr val="009900"/>
                </a:solidFill>
                <a:latin typeface="Tahoma" pitchFamily="34" charset="0"/>
              </a:rPr>
              <a:t>RESPONSIBLE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 for!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Write the </a:t>
            </a:r>
            <a:r>
              <a:rPr lang="en-US" altLang="en-US" b="1" dirty="0" smtClean="0">
                <a:solidFill>
                  <a:srgbClr val="7030A0"/>
                </a:solidFill>
                <a:latin typeface="Tahoma" pitchFamily="34" charset="0"/>
              </a:rPr>
              <a:t>identifying numbers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of </a:t>
            </a:r>
            <a:r>
              <a:rPr lang="en-US" altLang="en-US" b="1" dirty="0" smtClean="0">
                <a:solidFill>
                  <a:srgbClr val="7030A0"/>
                </a:solidFill>
                <a:latin typeface="Tahoma" pitchFamily="34" charset="0"/>
              </a:rPr>
              <a:t>BOTH labs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next to your name on the </a:t>
            </a:r>
            <a:r>
              <a:rPr lang="en-US" altLang="en-US" b="1" dirty="0" smtClean="0">
                <a:solidFill>
                  <a:srgbClr val="7030A0"/>
                </a:solidFill>
                <a:latin typeface="Tahoma" pitchFamily="34" charset="0"/>
              </a:rPr>
              <a:t>Index Card 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on your desk!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Senior ladies first…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Senior gentlemen…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Junior ladies…</a:t>
            </a:r>
          </a:p>
          <a:p>
            <a:pPr marL="1097280" lvl="3" indent="-173736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Junior gentlemen…</a:t>
            </a:r>
            <a:endParaRPr lang="en-US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</a:endParaRP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alt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There are </a:t>
            </a:r>
            <a:r>
              <a:rPr lang="en-US" altLang="en-US" sz="1900" b="1" dirty="0" smtClean="0">
                <a:solidFill>
                  <a:srgbClr val="FF0000"/>
                </a:solidFill>
                <a:latin typeface="Tahoma" pitchFamily="34" charset="0"/>
              </a:rPr>
              <a:t>NO LAB ABSTRACT                                                             RE-WRITES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!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alt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You </a:t>
            </a:r>
            <a:r>
              <a:rPr lang="en-US" altLang="en-US" sz="1900" dirty="0" smtClean="0">
                <a:solidFill>
                  <a:srgbClr val="FF0000"/>
                </a:solidFill>
                <a:latin typeface="Tahoma" pitchFamily="34" charset="0"/>
              </a:rPr>
              <a:t>ALWAYS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 have </a:t>
            </a:r>
            <a:r>
              <a:rPr lang="en-US" altLang="en-US" sz="1900" b="1" dirty="0" smtClean="0">
                <a:solidFill>
                  <a:srgbClr val="FF0000"/>
                </a:solidFill>
                <a:latin typeface="Tahoma" pitchFamily="34" charset="0"/>
              </a:rPr>
              <a:t>1 FULL WEEK </a:t>
            </a:r>
            <a:r>
              <a:rPr lang="en-US" alt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from the time the lab is   completed to write your Lab Abstract.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4038600"/>
            <a:ext cx="40386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9621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7724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Snap ITC" pitchFamily="82" charset="0"/>
              </a:rPr>
              <a:t>Scientific Writing Checklist</a:t>
            </a:r>
            <a:endParaRPr lang="en-US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79248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this </a:t>
            </a:r>
            <a:r>
              <a:rPr lang="en-US" altLang="en-US" sz="2600" b="1" u="sng" smtClean="0">
                <a:solidFill>
                  <a:srgbClr val="0000FF"/>
                </a:solidFill>
              </a:rPr>
              <a:t>CHECKLIST</a:t>
            </a:r>
            <a:r>
              <a:rPr lang="en-US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ALL required sections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 is computer-generated </a:t>
            </a:r>
            <a:r>
              <a:rPr lang="en-US" altLang="en-US" sz="21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(not hand-written)</a:t>
            </a: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altLang="en-US" sz="21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&amp; neat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100" b="1" smtClean="0">
                <a:solidFill>
                  <a:srgbClr val="FF0000"/>
                </a:solidFill>
              </a:rPr>
              <a:t>Grammar</a:t>
            </a: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“its”!!!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 use of colons, semi-colons, commas &amp; periods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100" b="1" smtClean="0">
                <a:solidFill>
                  <a:srgbClr val="990099"/>
                </a:solidFill>
              </a:rPr>
              <a:t>Data &amp; Observations</a:t>
            </a: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Images are computer- or camera-generated </a:t>
            </a:r>
            <a:r>
              <a:rPr lang="en-US" altLang="en-US" sz="13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(not hand-drawn)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Tables &amp; Graphs have complete titles </a:t>
            </a:r>
            <a:r>
              <a:rPr lang="en-US" altLang="en-US" sz="13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(IV &amp; DV represented)</a:t>
            </a: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column/axis labels &amp; key </a:t>
            </a:r>
            <a:r>
              <a:rPr lang="en-US" altLang="en-US" sz="13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(if necessary)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Images have complete, descriptive captions/labels using anatomical language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100" b="1" smtClean="0">
                <a:solidFill>
                  <a:srgbClr val="0099CC"/>
                </a:solidFill>
              </a:rPr>
              <a:t>Conclusions &amp; Applications</a:t>
            </a:r>
            <a:r>
              <a:rPr lang="en-US" altLang="en-US" sz="2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Double-spaced &amp; in 12-point font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Written in paragraph format &amp; in complete, descriptive, grammatically-correct sentences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“Writing is as Easy as 1-2-3” style 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Thoroughly explained </a:t>
            </a:r>
            <a:r>
              <a:rPr lang="en-US" altLang="en-US" sz="13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(not for Mrs. Crozier or Mrs. Rodriguez, but for someone without anatomy knowledge) </a:t>
            </a: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 points using anatomical language &amp; common language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Best displayed what I know &amp; what I learned from outside research </a:t>
            </a:r>
            <a:r>
              <a:rPr lang="en-US" altLang="en-US" sz="13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(“Show what ya Know Time!”)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695" y="76200"/>
            <a:ext cx="893462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5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 MUST be stapled to your Lab Abstracts!</a:t>
            </a:r>
          </a:p>
        </p:txBody>
      </p:sp>
    </p:spTree>
    <p:extLst>
      <p:ext uri="{BB962C8B-B14F-4D97-AF65-F5344CB8AC3E}">
        <p14:creationId xmlns:p14="http://schemas.microsoft.com/office/powerpoint/2010/main" val="246483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CORRECT PARAGRAPH FORM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7696200" cy="4191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mtClean="0"/>
              <a:t>        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rgbClr val="009900"/>
                </a:solidFill>
              </a:rPr>
              <a:t>        </a:t>
            </a:r>
            <a:r>
              <a:rPr lang="en-US" altLang="en-US" smtClean="0">
                <a:solidFill>
                  <a:srgbClr val="009900"/>
                </a:solidFill>
                <a:latin typeface="Calibri" panose="020F0502020204030204" pitchFamily="34" charset="0"/>
              </a:rPr>
              <a:t>After school I enjoy eating three favorite snacks.  </a:t>
            </a:r>
            <a:r>
              <a:rPr lang="en-US" altLang="en-US" smtClean="0">
                <a:solidFill>
                  <a:srgbClr val="7030A0"/>
                </a:solidFill>
                <a:latin typeface="Calibri" panose="020F0502020204030204" pitchFamily="34" charset="0"/>
              </a:rPr>
              <a:t>I start with delicious, fresh popped popcorn.  Next I bite into a juicy, crisp Braeburn apple.  Icing filled Oreo cookies provide the final taste treat of my after school snacks.</a:t>
            </a:r>
          </a:p>
        </p:txBody>
      </p:sp>
      <p:pic>
        <p:nvPicPr>
          <p:cNvPr id="70660" name="Picture 4" descr="C:\Documents and Settings\Jim Ifflander\My Documents\My Pictures\popcor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29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5" descr="C:\Documents and Settings\Jim Ifflander\My Documents\My Pictures\appl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876800"/>
            <a:ext cx="172243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6" descr="C:\Documents and Settings\Jim Ifflander\My Documents\My Pictures\ore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05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5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67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Writing is as Easy as </a:t>
            </a:r>
            <a:r>
              <a:rPr lang="en-US" altLang="en-US" u="sng" dirty="0" smtClean="0">
                <a:solidFill>
                  <a:srgbClr val="00B050"/>
                </a:solidFill>
                <a:latin typeface="Bernard MT Condensed" pitchFamily="18" charset="0"/>
              </a:rPr>
              <a:t>1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7030A0"/>
                </a:solidFill>
                <a:latin typeface="Bernard MT Condensed" pitchFamily="18" charset="0"/>
              </a:rPr>
              <a:t>2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0000FF"/>
                </a:solidFill>
                <a:latin typeface="Bernard MT Condensed" pitchFamily="18" charset="0"/>
              </a:rPr>
              <a:t>3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! </a:t>
            </a:r>
            <a:endParaRPr lang="en-US" altLang="en-US" u="sng" dirty="0" smtClean="0">
              <a:solidFill>
                <a:schemeClr val="tx2">
                  <a:satMod val="13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48600" cy="50292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Arial Narrow" panose="020B0606020202030204" pitchFamily="34" charset="0"/>
              </a:rPr>
              <a:t>Ok, now let’s try it with our Toothpick Phenomenon idea (TOPIC) </a:t>
            </a:r>
          </a:p>
          <a:p>
            <a:pPr eaLnBrk="1" hangingPunct="1"/>
            <a:r>
              <a:rPr lang="en-US" altLang="en-US" sz="3000" smtClean="0">
                <a:latin typeface="Arial Narrow" panose="020B0606020202030204" pitchFamily="34" charset="0"/>
              </a:rPr>
              <a:t>How can we </a:t>
            </a:r>
            <a:r>
              <a:rPr lang="en-US" altLang="en-US" sz="3000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ADD 3 DETAILS</a:t>
            </a:r>
            <a:r>
              <a:rPr lang="en-US" altLang="en-US" sz="3000" smtClean="0">
                <a:latin typeface="Arial Narrow" panose="020B0606020202030204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Below your Topic Sentence, write: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“Detail 1”, “Detail 2” &amp; “Detail 3”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990099"/>
                </a:solidFill>
                <a:latin typeface="Arial Narrow" panose="020B0606020202030204" pitchFamily="34" charset="0"/>
              </a:rPr>
              <a:t>Write 3 details as 3 separate sentences</a:t>
            </a:r>
            <a:r>
              <a:rPr lang="en-US" altLang="en-US" smtClean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after your topic sentence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So how can we </a:t>
            </a:r>
            <a:r>
              <a:rPr lang="en-US" altLang="en-US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improve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 on this???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It’s as easy as </a:t>
            </a:r>
            <a:r>
              <a:rPr lang="en-US" altLang="en-US" smtClean="0">
                <a:solidFill>
                  <a:srgbClr val="009900"/>
                </a:solidFill>
              </a:rPr>
              <a:t>1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7030A0"/>
                </a:solidFill>
              </a:rPr>
              <a:t>2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0000FF"/>
                </a:solidFill>
              </a:rPr>
              <a:t>3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7030A0"/>
                </a:solidFill>
              </a:rPr>
              <a:t>2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0000FF"/>
                </a:solidFill>
              </a:rPr>
              <a:t>3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7030A0"/>
                </a:solidFill>
              </a:rPr>
              <a:t>2</a:t>
            </a:r>
            <a:r>
              <a:rPr lang="en-US" altLang="en-US" smtClean="0"/>
              <a:t>-</a:t>
            </a:r>
            <a:r>
              <a:rPr lang="en-US" altLang="en-US" smtClean="0">
                <a:solidFill>
                  <a:srgbClr val="0000FF"/>
                </a:solidFill>
              </a:rPr>
              <a:t>3</a:t>
            </a:r>
            <a:r>
              <a:rPr lang="en-US" altLang="en-US" smtClean="0"/>
              <a:t>!</a:t>
            </a:r>
          </a:p>
        </p:txBody>
      </p:sp>
      <p:pic>
        <p:nvPicPr>
          <p:cNvPr id="4" name="Picture 5" descr="make a toothpick star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5562600" y="5029200"/>
            <a:ext cx="1428938" cy="969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make a toothpick star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7457151" y="4978232"/>
            <a:ext cx="1458249" cy="989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triped Right Arrow 5"/>
          <p:cNvSpPr/>
          <p:nvPr/>
        </p:nvSpPr>
        <p:spPr bwMode="auto">
          <a:xfrm>
            <a:off x="7010400" y="5335588"/>
            <a:ext cx="342900" cy="274637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2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3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/>
            </a:r>
            <a:b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</a:b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Writing is as Easy as </a:t>
            </a:r>
            <a:r>
              <a:rPr lang="en-US" altLang="en-US" u="sng" dirty="0" smtClean="0">
                <a:solidFill>
                  <a:srgbClr val="00B050"/>
                </a:solidFill>
                <a:latin typeface="Bernard MT Condensed" pitchFamily="18" charset="0"/>
              </a:rPr>
              <a:t>1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7030A0"/>
                </a:solidFill>
                <a:latin typeface="Bernard MT Condensed" pitchFamily="18" charset="0"/>
              </a:rPr>
              <a:t>2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0000FF"/>
                </a:solidFill>
                <a:latin typeface="Bernard MT Condensed" pitchFamily="18" charset="0"/>
              </a:rPr>
              <a:t>3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! </a:t>
            </a:r>
            <a:endParaRPr lang="en-US" alt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848600" cy="55626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dirty="0" smtClean="0">
                <a:solidFill>
                  <a:srgbClr val="009900"/>
                </a:solidFill>
                <a:latin typeface="Calibri" pitchFamily="34" charset="0"/>
              </a:rPr>
              <a:t>1    After school I enjoy eating three favorite snacks.                         </a:t>
            </a:r>
            <a:r>
              <a:rPr lang="en-US" altLang="en-US" sz="2300" i="1" dirty="0" smtClean="0">
                <a:solidFill>
                  <a:srgbClr val="009900"/>
                </a:solidFill>
                <a:latin typeface="Calibri" pitchFamily="34" charset="0"/>
              </a:rPr>
              <a:t>(topic sentence)</a:t>
            </a:r>
            <a:endParaRPr lang="en-US" altLang="en-US" sz="23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dirty="0" smtClean="0">
                <a:solidFill>
                  <a:srgbClr val="7030A0"/>
                </a:solidFill>
                <a:latin typeface="Calibri" pitchFamily="34" charset="0"/>
              </a:rPr>
              <a:t>2    I start with delicious, fresh popped popcorn.</a:t>
            </a:r>
            <a:r>
              <a:rPr lang="en-US" altLang="en-US" sz="2300" i="1" dirty="0" smtClean="0">
                <a:solidFill>
                  <a:srgbClr val="7030A0"/>
                </a:solidFill>
                <a:latin typeface="Calibri" pitchFamily="34" charset="0"/>
              </a:rPr>
              <a:t>                              (detail sentence)</a:t>
            </a:r>
            <a:endParaRPr lang="en-US" altLang="en-US" sz="23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b="1" dirty="0" smtClean="0">
                <a:solidFill>
                  <a:srgbClr val="0000FF"/>
                </a:solidFill>
                <a:latin typeface="Calibri" pitchFamily="34" charset="0"/>
              </a:rPr>
              <a:t>3    I eat it piping hot right out of the microwave. </a:t>
            </a:r>
            <a:r>
              <a:rPr lang="en-US" altLang="en-US" sz="2300" i="1" dirty="0" smtClean="0">
                <a:solidFill>
                  <a:srgbClr val="0000FF"/>
                </a:solidFill>
                <a:latin typeface="Calibri" pitchFamily="34" charset="0"/>
              </a:rPr>
              <a:t>(elaboration/example)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dirty="0" smtClean="0">
                <a:solidFill>
                  <a:srgbClr val="7030A0"/>
                </a:solidFill>
                <a:latin typeface="Calibri" pitchFamily="34" charset="0"/>
              </a:rPr>
              <a:t>2   Next I bite into a juicy, crisp </a:t>
            </a:r>
            <a:r>
              <a:rPr lang="en-US" altLang="en-US" sz="2300" dirty="0" err="1" smtClean="0">
                <a:solidFill>
                  <a:srgbClr val="7030A0"/>
                </a:solidFill>
                <a:latin typeface="Calibri" pitchFamily="34" charset="0"/>
              </a:rPr>
              <a:t>Braeburn</a:t>
            </a:r>
            <a:r>
              <a:rPr lang="en-US" altLang="en-US" sz="2300" dirty="0" smtClean="0">
                <a:solidFill>
                  <a:srgbClr val="7030A0"/>
                </a:solidFill>
                <a:latin typeface="Calibri" pitchFamily="34" charset="0"/>
              </a:rPr>
              <a:t> apple.</a:t>
            </a:r>
            <a:r>
              <a:rPr lang="en-US" altLang="en-US" sz="2300" i="1" dirty="0" smtClean="0">
                <a:solidFill>
                  <a:srgbClr val="7030A0"/>
                </a:solidFill>
                <a:latin typeface="Calibri" pitchFamily="34" charset="0"/>
              </a:rPr>
              <a:t>                               (detail sentence)</a:t>
            </a:r>
            <a:endParaRPr lang="en-US" altLang="en-US" sz="2300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b="1" dirty="0" smtClean="0">
                <a:solidFill>
                  <a:srgbClr val="0000FF"/>
                </a:solidFill>
                <a:latin typeface="Calibri" pitchFamily="34" charset="0"/>
              </a:rPr>
              <a:t>3   The apple tastes extra delicious with a coating of peanut butter.                                                                          </a:t>
            </a:r>
            <a:r>
              <a:rPr lang="en-US" altLang="en-US" sz="2300" i="1" dirty="0" smtClean="0">
                <a:solidFill>
                  <a:srgbClr val="0000FF"/>
                </a:solidFill>
                <a:latin typeface="Calibri" pitchFamily="34" charset="0"/>
              </a:rPr>
              <a:t>(elaboration/example)</a:t>
            </a:r>
            <a:endParaRPr lang="en-US" altLang="en-US" sz="23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dirty="0" smtClean="0">
                <a:solidFill>
                  <a:srgbClr val="7030A0"/>
                </a:solidFill>
                <a:latin typeface="Calibri" pitchFamily="34" charset="0"/>
              </a:rPr>
              <a:t>2    Icing filled Oreo cookies provide the final taste treat of my after school snacks.</a:t>
            </a:r>
            <a:r>
              <a:rPr lang="en-US" altLang="en-US" sz="2300" i="1" dirty="0" smtClean="0">
                <a:solidFill>
                  <a:srgbClr val="7030A0"/>
                </a:solidFill>
                <a:latin typeface="Calibri" pitchFamily="34" charset="0"/>
              </a:rPr>
              <a:t>                                                                                           (detail sentence)</a:t>
            </a:r>
            <a:endParaRPr lang="en-US" altLang="en-US" sz="23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300" b="1" dirty="0" smtClean="0">
                <a:solidFill>
                  <a:srgbClr val="0000FF"/>
                </a:solidFill>
                <a:latin typeface="Calibri" pitchFamily="34" charset="0"/>
              </a:rPr>
              <a:t>3    Dipped in milk, Oreos melt in my mouth and fill me up.</a:t>
            </a:r>
            <a:r>
              <a:rPr lang="en-US" altLang="en-US" sz="2300" b="1" i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altLang="en-US" sz="2300" i="1" dirty="0" smtClean="0">
                <a:solidFill>
                  <a:srgbClr val="0000FF"/>
                </a:solidFill>
                <a:latin typeface="Calibri" pitchFamily="34" charset="0"/>
              </a:rPr>
              <a:t>(elaboration/example)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400" b="1" i="1" dirty="0" smtClean="0">
              <a:solidFill>
                <a:schemeClr val="hlin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CORRECT PARAGRAPH FORM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mtClean="0"/>
              <a:t>		</a:t>
            </a:r>
            <a:r>
              <a:rPr lang="en-US" altLang="en-US" smtClean="0">
                <a:solidFill>
                  <a:srgbClr val="009900"/>
                </a:solidFill>
                <a:latin typeface="Calibri" panose="020F0502020204030204" pitchFamily="34" charset="0"/>
              </a:rPr>
              <a:t>After school I enjoy eating three favorite snacks.  </a:t>
            </a:r>
            <a:r>
              <a:rPr lang="en-US" altLang="en-US" smtClean="0">
                <a:solidFill>
                  <a:srgbClr val="7030A0"/>
                </a:solidFill>
                <a:latin typeface="Calibri" panose="020F0502020204030204" pitchFamily="34" charset="0"/>
              </a:rPr>
              <a:t>I start with delicious, fresh popped popcorn. </a:t>
            </a:r>
            <a:r>
              <a:rPr lang="en-US" altLang="en-US" smtClean="0">
                <a:solidFill>
                  <a:srgbClr val="0000FF"/>
                </a:solidFill>
                <a:latin typeface="Calibri" panose="020F0502020204030204" pitchFamily="34" charset="0"/>
              </a:rPr>
              <a:t>I eat it piping hot right out of the microwave. </a:t>
            </a:r>
            <a:r>
              <a:rPr lang="en-US" altLang="en-US" smtClean="0">
                <a:solidFill>
                  <a:srgbClr val="7030A0"/>
                </a:solidFill>
                <a:latin typeface="Calibri" panose="020F0502020204030204" pitchFamily="34" charset="0"/>
              </a:rPr>
              <a:t>Next I bite into a juicy, crisp Braeburn apple.</a:t>
            </a:r>
            <a:r>
              <a:rPr lang="en-US" altLang="en-US" smtClean="0">
                <a:solidFill>
                  <a:srgbClr val="00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0000FF"/>
                </a:solidFill>
                <a:latin typeface="Calibri" panose="020F0502020204030204" pitchFamily="34" charset="0"/>
              </a:rPr>
              <a:t>The apple tastes extra delicious with a coating of peanut butter.  </a:t>
            </a:r>
            <a:r>
              <a:rPr lang="en-US" altLang="en-US" smtClean="0">
                <a:solidFill>
                  <a:srgbClr val="7030A0"/>
                </a:solidFill>
                <a:latin typeface="Calibri" panose="020F0502020204030204" pitchFamily="34" charset="0"/>
              </a:rPr>
              <a:t>Icing filled Oreo cookies provide the final taste treat of my after school snacks. </a:t>
            </a:r>
            <a:r>
              <a:rPr lang="en-US" altLang="en-US" smtClean="0">
                <a:solidFill>
                  <a:srgbClr val="0000FF"/>
                </a:solidFill>
                <a:latin typeface="Calibri" panose="020F0502020204030204" pitchFamily="34" charset="0"/>
              </a:rPr>
              <a:t>Dipped in milk, Oreos melt in my mouth and fill me up.</a:t>
            </a:r>
          </a:p>
        </p:txBody>
      </p:sp>
    </p:spTree>
    <p:extLst>
      <p:ext uri="{BB962C8B-B14F-4D97-AF65-F5344CB8AC3E}">
        <p14:creationId xmlns:p14="http://schemas.microsoft.com/office/powerpoint/2010/main" val="35044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67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Writing is as Easy as </a:t>
            </a:r>
            <a:r>
              <a:rPr lang="en-US" altLang="en-US" u="sng" dirty="0" smtClean="0">
                <a:solidFill>
                  <a:srgbClr val="00B050"/>
                </a:solidFill>
                <a:latin typeface="Bernard MT Condensed" pitchFamily="18" charset="0"/>
              </a:rPr>
              <a:t>1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7030A0"/>
                </a:solidFill>
                <a:latin typeface="Bernard MT Condensed" pitchFamily="18" charset="0"/>
              </a:rPr>
              <a:t>2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0000FF"/>
                </a:solidFill>
                <a:latin typeface="Bernard MT Condensed" pitchFamily="18" charset="0"/>
              </a:rPr>
              <a:t>3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! </a:t>
            </a:r>
            <a:endParaRPr lang="en-US" altLang="en-US" u="sng" dirty="0" smtClean="0">
              <a:solidFill>
                <a:schemeClr val="tx2">
                  <a:satMod val="13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105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Narrow" panose="020B0606020202030204" pitchFamily="34" charset="0"/>
              </a:rPr>
              <a:t>Let’s try this new part with our Toothpick Phenomenon idea (TOPIC) </a:t>
            </a:r>
          </a:p>
          <a:p>
            <a:pPr eaLnBrk="1" hangingPunct="1"/>
            <a:r>
              <a:rPr lang="en-US" altLang="en-US" smtClean="0">
                <a:latin typeface="Arial Narrow" panose="020B0606020202030204" pitchFamily="34" charset="0"/>
              </a:rPr>
              <a:t>How can we </a:t>
            </a:r>
            <a:r>
              <a:rPr lang="en-US" altLang="en-US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ADD 3 ELABORATION/EXAMPLE SENTENCES</a:t>
            </a:r>
            <a:r>
              <a:rPr lang="en-US" altLang="en-US" smtClean="0">
                <a:latin typeface="Arial Narrow" panose="020B0606020202030204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Next to the next slide, write: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rgbClr val="0099CC"/>
                </a:solidFill>
                <a:latin typeface="Arial Narrow" panose="020B0606020202030204" pitchFamily="34" charset="0"/>
              </a:rPr>
              <a:t>“Example 1”, “Example 2” &amp; “Example 3”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Write an </a:t>
            </a:r>
            <a:r>
              <a:rPr lang="en-US" altLang="en-US" smtClean="0">
                <a:solidFill>
                  <a:srgbClr val="0000FF"/>
                </a:solidFill>
                <a:latin typeface="Arial Narrow" panose="020B0606020202030204" pitchFamily="34" charset="0"/>
              </a:rPr>
              <a:t>elaboration or example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 for each detail sentence.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So how can we </a:t>
            </a:r>
            <a:r>
              <a:rPr lang="en-US" altLang="en-US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improve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 on this???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>
                <a:latin typeface="Arial Narrow" panose="020B0606020202030204" pitchFamily="34" charset="0"/>
              </a:rPr>
              <a:t>Add a Closing Sentence</a:t>
            </a:r>
            <a:r>
              <a:rPr lang="en-US" altLang="en-US" sz="2200" smtClean="0"/>
              <a:t>!</a:t>
            </a:r>
          </a:p>
        </p:txBody>
      </p:sp>
      <p:pic>
        <p:nvPicPr>
          <p:cNvPr id="4" name="Picture 5" descr="make a toothpick star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5465460" y="5708651"/>
            <a:ext cx="1428938" cy="969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make a toothpick star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7457151" y="5716335"/>
            <a:ext cx="1458249" cy="989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triped Right Arrow 5"/>
          <p:cNvSpPr/>
          <p:nvPr/>
        </p:nvSpPr>
        <p:spPr bwMode="auto">
          <a:xfrm>
            <a:off x="6958013" y="6056313"/>
            <a:ext cx="342900" cy="274637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CORRECT PARAGRAPH FORM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75438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9900"/>
                </a:solidFill>
              </a:rPr>
              <a:t>		</a:t>
            </a:r>
            <a:r>
              <a:rPr lang="en-US" altLang="en-US" sz="2800" smtClean="0">
                <a:solidFill>
                  <a:srgbClr val="009900"/>
                </a:solidFill>
                <a:latin typeface="Calibri" panose="020F0502020204030204" pitchFamily="34" charset="0"/>
              </a:rPr>
              <a:t>After school I enjoy eating three favorite snacks.  </a:t>
            </a:r>
            <a:r>
              <a:rPr lang="en-US" altLang="en-US" sz="2800" smtClean="0">
                <a:solidFill>
                  <a:srgbClr val="7030A0"/>
                </a:solidFill>
                <a:latin typeface="Calibri" panose="020F0502020204030204" pitchFamily="34" charset="0"/>
              </a:rPr>
              <a:t>I start with delicious, fresh popped popcorn. </a:t>
            </a:r>
            <a:r>
              <a:rPr lang="en-US" altLang="en-US" sz="2800" smtClean="0">
                <a:solidFill>
                  <a:srgbClr val="0000FF"/>
                </a:solidFill>
                <a:latin typeface="Calibri" panose="020F0502020204030204" pitchFamily="34" charset="0"/>
              </a:rPr>
              <a:t>I eat it piping hot right out of the microwave. </a:t>
            </a:r>
            <a:r>
              <a:rPr lang="en-US" altLang="en-US" sz="2800" smtClean="0">
                <a:solidFill>
                  <a:srgbClr val="7030A0"/>
                </a:solidFill>
                <a:latin typeface="Calibri" panose="020F0502020204030204" pitchFamily="34" charset="0"/>
              </a:rPr>
              <a:t>Next I bite into a juicy, crisp Braeburn apple.</a:t>
            </a:r>
            <a:r>
              <a:rPr lang="en-US" altLang="en-US" sz="2800" smtClean="0">
                <a:solidFill>
                  <a:srgbClr val="00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Calibri" panose="020F0502020204030204" pitchFamily="34" charset="0"/>
              </a:rPr>
              <a:t>The apple tastes extra delicious with a coating of peanut butter.  </a:t>
            </a:r>
            <a:r>
              <a:rPr lang="en-US" altLang="en-US" sz="2800" smtClean="0">
                <a:solidFill>
                  <a:srgbClr val="7030A0"/>
                </a:solidFill>
                <a:latin typeface="Calibri" panose="020F0502020204030204" pitchFamily="34" charset="0"/>
              </a:rPr>
              <a:t>Icing filled Oreo cookies provide the final taste treat of my after school snacks. </a:t>
            </a:r>
            <a:r>
              <a:rPr lang="en-US" altLang="en-US" sz="2800" smtClean="0">
                <a:solidFill>
                  <a:srgbClr val="0000FF"/>
                </a:solidFill>
                <a:latin typeface="Calibri" panose="020F0502020204030204" pitchFamily="34" charset="0"/>
              </a:rPr>
              <a:t>Dipped in milk, Oreos melt in my mouth and fill me up.</a:t>
            </a:r>
            <a:r>
              <a:rPr lang="en-US" altLang="en-US" sz="2800" b="1" smtClean="0">
                <a:latin typeface="Calibri" panose="020F0502020204030204" pitchFamily="34" charset="0"/>
              </a:rPr>
              <a:t> These snacks give me extra energy when I need it.</a:t>
            </a:r>
            <a:endParaRPr lang="en-US" altLang="en-US" sz="2800" smtClean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smtClean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67600" cy="121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Bernard MT Condensed" pitchFamily="18" charset="0"/>
              </a:rPr>
              <a:t>Writing is as Easy as </a:t>
            </a:r>
            <a:r>
              <a:rPr lang="en-US" altLang="en-US" u="sng" dirty="0" smtClean="0">
                <a:solidFill>
                  <a:srgbClr val="00B050"/>
                </a:solidFill>
                <a:latin typeface="Bernard MT Condensed" pitchFamily="18" charset="0"/>
              </a:rPr>
              <a:t>1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7030A0"/>
                </a:solidFill>
                <a:latin typeface="Bernard MT Condensed" pitchFamily="18" charset="0"/>
              </a:rPr>
              <a:t>2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-</a:t>
            </a:r>
            <a:r>
              <a:rPr lang="en-US" altLang="en-US" u="sng" dirty="0" smtClean="0">
                <a:solidFill>
                  <a:srgbClr val="0000FF"/>
                </a:solidFill>
                <a:latin typeface="Bernard MT Condensed" pitchFamily="18" charset="0"/>
              </a:rPr>
              <a:t>3</a:t>
            </a:r>
            <a:r>
              <a:rPr lang="en-US" altLang="en-US" u="sng" dirty="0" smtClean="0">
                <a:solidFill>
                  <a:srgbClr val="0070C0"/>
                </a:solidFill>
                <a:latin typeface="Bernard MT Condensed" pitchFamily="18" charset="0"/>
              </a:rPr>
              <a:t>! </a:t>
            </a:r>
            <a:endParaRPr lang="en-US" altLang="en-US" u="sng" dirty="0" smtClean="0">
              <a:solidFill>
                <a:schemeClr val="tx2">
                  <a:satMod val="13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Arial Narrow" panose="020B0606020202030204" pitchFamily="34" charset="0"/>
              </a:rPr>
              <a:t>Let’s try this LAST part with our Toothpick Phenomenon idea How can we </a:t>
            </a:r>
            <a:r>
              <a:rPr lang="en-US" altLang="en-US" sz="2600" b="1" u="sng" smtClean="0">
                <a:solidFill>
                  <a:srgbClr val="FF0000"/>
                </a:solidFill>
                <a:latin typeface="Arial Narrow" panose="020B0606020202030204" pitchFamily="34" charset="0"/>
              </a:rPr>
              <a:t>ADD A CLOSING SENTENCE</a:t>
            </a:r>
            <a:r>
              <a:rPr lang="en-US" altLang="en-US" sz="2600" smtClean="0">
                <a:latin typeface="Arial Narrow" panose="020B0606020202030204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Next to the bottom slide, write: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FF"/>
                </a:solidFill>
                <a:latin typeface="Arial Narrow" panose="020B0606020202030204" pitchFamily="34" charset="0"/>
              </a:rPr>
              <a:t>“CLOSING SENTENCE:”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Write a</a:t>
            </a:r>
            <a:r>
              <a:rPr lang="en-US" altLang="en-US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mtClean="0">
                <a:solidFill>
                  <a:srgbClr val="0099CC"/>
                </a:solidFill>
                <a:latin typeface="Arial Narrow" panose="020B0606020202030204" pitchFamily="34" charset="0"/>
              </a:rPr>
              <a:t>sentence that</a:t>
            </a:r>
            <a:r>
              <a:rPr lang="en-US" altLang="en-US" smtClean="0">
                <a:solidFill>
                  <a:srgbClr val="0000FF"/>
                </a:solidFill>
                <a:latin typeface="Arial Narrow" panose="020B0606020202030204" pitchFamily="34" charset="0"/>
              </a:rPr>
              <a:t> summarizes your ideas.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You have now you have written </a:t>
            </a:r>
            <a:r>
              <a:rPr lang="en-US" altLang="en-US" b="1" smtClean="0">
                <a:solidFill>
                  <a:srgbClr val="CC3399"/>
                </a:solidFill>
                <a:latin typeface="Arial Narrow" panose="020B0606020202030204" pitchFamily="34" charset="0"/>
              </a:rPr>
              <a:t>ONE PARAGRAPH 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of the </a:t>
            </a:r>
            <a:r>
              <a:rPr lang="en-US" altLang="en-US" i="1" smtClean="0">
                <a:solidFill>
                  <a:srgbClr val="CC3399"/>
                </a:solidFill>
                <a:latin typeface="Arial Narrow" panose="020B0606020202030204" pitchFamily="34" charset="0"/>
              </a:rPr>
              <a:t>Conclusions &amp; Applications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 section of your Lab Abstract!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Each </a:t>
            </a:r>
            <a:r>
              <a:rPr lang="en-US" altLang="en-US" b="1" smtClean="0">
                <a:solidFill>
                  <a:srgbClr val="009900"/>
                </a:solidFill>
                <a:latin typeface="Arial Narrow" panose="020B0606020202030204" pitchFamily="34" charset="0"/>
              </a:rPr>
              <a:t>paragraph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 should discuss a </a:t>
            </a:r>
            <a:r>
              <a:rPr lang="en-US" altLang="en-US" b="1" smtClean="0">
                <a:solidFill>
                  <a:srgbClr val="009900"/>
                </a:solidFill>
                <a:latin typeface="Arial Narrow" panose="020B0606020202030204" pitchFamily="34" charset="0"/>
              </a:rPr>
              <a:t>different “TOPIC” </a:t>
            </a:r>
            <a:r>
              <a:rPr lang="en-US" altLang="en-US" smtClean="0">
                <a:solidFill>
                  <a:srgbClr val="0070C0"/>
                </a:solidFill>
                <a:latin typeface="Arial Narrow" panose="020B0606020202030204" pitchFamily="34" charset="0"/>
              </a:rPr>
              <a:t>identified/learned in the lab!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200" i="1" smtClean="0">
                <a:solidFill>
                  <a:srgbClr val="0070C0"/>
                </a:solidFill>
                <a:latin typeface="Arial Narrow" panose="020B0606020202030204" pitchFamily="34" charset="0"/>
              </a:rPr>
              <a:t>How many total paragraphs?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200" i="1" smtClean="0">
                <a:solidFill>
                  <a:srgbClr val="0070C0"/>
                </a:solidFill>
                <a:latin typeface="Arial Narrow" panose="020B0606020202030204" pitchFamily="34" charset="0"/>
              </a:rPr>
              <a:t>How long?</a:t>
            </a:r>
          </a:p>
        </p:txBody>
      </p:sp>
    </p:spTree>
    <p:extLst>
      <p:ext uri="{BB962C8B-B14F-4D97-AF65-F5344CB8AC3E}">
        <p14:creationId xmlns:p14="http://schemas.microsoft.com/office/powerpoint/2010/main" val="345729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6781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Snap ITC" pitchFamily="82" charset="0"/>
              </a:rPr>
              <a:t>Lab Abstracts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447800"/>
            <a:ext cx="64008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600" b="1" smtClean="0">
                <a:solidFill>
                  <a:srgbClr val="FF0000"/>
                </a:solidFill>
              </a:rPr>
              <a:t>These are the REQUIRED parts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000" smtClean="0">
                <a:solidFill>
                  <a:srgbClr val="0000FF"/>
                </a:solidFill>
                <a:latin typeface="Tahoma" panose="020B0604030504040204" pitchFamily="34" charset="0"/>
              </a:rPr>
              <a:t>Title Page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Title of lab &amp; picture </a:t>
            </a:r>
            <a:r>
              <a:rPr lang="en-US" altLang="en-US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(related to lab)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Name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Date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Period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50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000" smtClean="0">
                <a:solidFill>
                  <a:srgbClr val="00B050"/>
                </a:solidFill>
                <a:latin typeface="Tahoma" panose="020B0604030504040204" pitchFamily="34" charset="0"/>
              </a:rPr>
              <a:t>Data &amp; Observations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Pictures &amp; Data </a:t>
            </a:r>
            <a:r>
              <a:rPr lang="en-US" altLang="en-US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(qualitative &amp;/or quantitative)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Summary of observations </a:t>
            </a:r>
            <a:r>
              <a:rPr lang="en-US" altLang="en-US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(words, captions,                                 identifications with arrows, data tables, graphs)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500" i="1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2000" smtClean="0">
                <a:solidFill>
                  <a:srgbClr val="CC3399"/>
                </a:solidFill>
                <a:latin typeface="Tahoma" panose="020B0604030504040204" pitchFamily="34" charset="0"/>
              </a:rPr>
              <a:t>Conclusions &amp; Applications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What's really </a:t>
            </a:r>
            <a:r>
              <a:rPr lang="en-US" altLang="en-US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(scientifically) </a:t>
            </a: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going on here?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Use your anatomical language as discussed in lecture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How can the information gained from lab be applied                                                 or useful </a:t>
            </a:r>
            <a:r>
              <a:rPr lang="en-US" altLang="en-US" sz="16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(in this class &amp;/or in the real world)</a:t>
            </a:r>
            <a:r>
              <a:rPr lang="en-US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77828" name="Left Arrow Callout 3"/>
          <p:cNvSpPr>
            <a:spLocks noChangeArrowheads="1"/>
          </p:cNvSpPr>
          <p:nvPr/>
        </p:nvSpPr>
        <p:spPr bwMode="auto">
          <a:xfrm>
            <a:off x="7315200" y="1981200"/>
            <a:ext cx="1600200" cy="1295400"/>
          </a:xfrm>
          <a:prstGeom prst="leftArrowCallout">
            <a:avLst>
              <a:gd name="adj1" fmla="val 25000"/>
              <a:gd name="adj2" fmla="val 25000"/>
              <a:gd name="adj3" fmla="val 24998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separate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page</a:t>
            </a:r>
          </a:p>
        </p:txBody>
      </p:sp>
      <p:sp>
        <p:nvSpPr>
          <p:cNvPr id="77829" name="Left Arrow Callout 4"/>
          <p:cNvSpPr>
            <a:spLocks noChangeArrowheads="1"/>
          </p:cNvSpPr>
          <p:nvPr/>
        </p:nvSpPr>
        <p:spPr bwMode="auto">
          <a:xfrm>
            <a:off x="7239000" y="3581400"/>
            <a:ext cx="1676400" cy="1143000"/>
          </a:xfrm>
          <a:prstGeom prst="leftArrowCallout">
            <a:avLst>
              <a:gd name="adj1" fmla="val 25000"/>
              <a:gd name="adj2" fmla="val 25000"/>
              <a:gd name="adj3" fmla="val 25001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Typically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page</a:t>
            </a:r>
          </a:p>
        </p:txBody>
      </p:sp>
      <p:sp>
        <p:nvSpPr>
          <p:cNvPr id="77830" name="Left Arrow Callout 5"/>
          <p:cNvSpPr>
            <a:spLocks noChangeArrowheads="1"/>
          </p:cNvSpPr>
          <p:nvPr/>
        </p:nvSpPr>
        <p:spPr bwMode="auto">
          <a:xfrm>
            <a:off x="6781800" y="5029200"/>
            <a:ext cx="2286000" cy="1752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Longest part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of Lab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Abstract,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most-detailed, show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understanding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 of content &amp;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anatomical language,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300" b="1">
                <a:solidFill>
                  <a:schemeClr val="tx1"/>
                </a:solidFill>
                <a:latin typeface="Times New Roman" panose="02020603050405020304" pitchFamily="18" charset="0"/>
              </a:rPr>
              <a:t>typically </a:t>
            </a:r>
            <a:r>
              <a:rPr lang="en-US" altLang="en-US" sz="1300" b="1">
                <a:solidFill>
                  <a:srgbClr val="FF0000"/>
                </a:solidFill>
                <a:latin typeface="Times New Roman" panose="02020603050405020304" pitchFamily="18" charset="0"/>
              </a:rPr>
              <a:t>~2 pages</a:t>
            </a:r>
          </a:p>
        </p:txBody>
      </p:sp>
      <p:sp>
        <p:nvSpPr>
          <p:cNvPr id="77831" name="TextBox 6"/>
          <p:cNvSpPr txBox="1">
            <a:spLocks noChangeArrowheads="1"/>
          </p:cNvSpPr>
          <p:nvPr/>
        </p:nvSpPr>
        <p:spPr bwMode="auto">
          <a:xfrm>
            <a:off x="0" y="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  <a:latin typeface="Times New Roman" panose="02020603050405020304" pitchFamily="18" charset="0"/>
              </a:rPr>
              <a:t>Put in your Anatomy Comp Book, pass out Sample LA’s</a:t>
            </a:r>
          </a:p>
        </p:txBody>
      </p:sp>
    </p:spTree>
    <p:extLst>
      <p:ext uri="{BB962C8B-B14F-4D97-AF65-F5344CB8AC3E}">
        <p14:creationId xmlns:p14="http://schemas.microsoft.com/office/powerpoint/2010/main" val="403795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1017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Arial Narrow</vt:lpstr>
      <vt:lpstr>Bernard MT Condensed</vt:lpstr>
      <vt:lpstr>Calibri</vt:lpstr>
      <vt:lpstr>Calibri Light</vt:lpstr>
      <vt:lpstr>Snap ITC</vt:lpstr>
      <vt:lpstr>Tahoma</vt:lpstr>
      <vt:lpstr>Times New Roman</vt:lpstr>
      <vt:lpstr>Verdana</vt:lpstr>
      <vt:lpstr>Wingdings</vt:lpstr>
      <vt:lpstr>Wingdings 2</vt:lpstr>
      <vt:lpstr>Wingdings 3</vt:lpstr>
      <vt:lpstr>Office Theme</vt:lpstr>
      <vt:lpstr> Writing is as Easy as 1-2-3! </vt:lpstr>
      <vt:lpstr>CORRECT PARAGRAPH FORM</vt:lpstr>
      <vt:lpstr>Writing is as Easy as 1-2-3! </vt:lpstr>
      <vt:lpstr> Writing is as Easy as 1-2-3! </vt:lpstr>
      <vt:lpstr>CORRECT PARAGRAPH FORM</vt:lpstr>
      <vt:lpstr>Writing is as Easy as 1-2-3! </vt:lpstr>
      <vt:lpstr>CORRECT PARAGRAPH FORM</vt:lpstr>
      <vt:lpstr>Writing is as Easy as 1-2-3! </vt:lpstr>
      <vt:lpstr>Lab Abstracts</vt:lpstr>
      <vt:lpstr>Lab Abstracts</vt:lpstr>
      <vt:lpstr>Lab Abstracts</vt:lpstr>
      <vt:lpstr>Lab Abstracts</vt:lpstr>
      <vt:lpstr>Scientific Writing Checklist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is as Easy as 1-2-3!</dc:title>
  <dc:creator>Andrews, Amalia</dc:creator>
  <cp:lastModifiedBy>Andrews, Amalia</cp:lastModifiedBy>
  <cp:revision>2</cp:revision>
  <dcterms:created xsi:type="dcterms:W3CDTF">2016-07-28T21:55:02Z</dcterms:created>
  <dcterms:modified xsi:type="dcterms:W3CDTF">2016-07-28T21:56:05Z</dcterms:modified>
</cp:coreProperties>
</file>